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798" r:id="rId2"/>
    <p:sldMasterId id="2147483812" r:id="rId3"/>
  </p:sldMasterIdLst>
  <p:notesMasterIdLst>
    <p:notesMasterId r:id="rId24"/>
  </p:notesMasterIdLst>
  <p:handoutMasterIdLst>
    <p:handoutMasterId r:id="rId25"/>
  </p:handoutMasterIdLst>
  <p:sldIdLst>
    <p:sldId id="311" r:id="rId4"/>
    <p:sldId id="363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7" r:id="rId13"/>
    <p:sldId id="372" r:id="rId14"/>
    <p:sldId id="373" r:id="rId15"/>
    <p:sldId id="374" r:id="rId16"/>
    <p:sldId id="382" r:id="rId17"/>
    <p:sldId id="375" r:id="rId18"/>
    <p:sldId id="378" r:id="rId19"/>
    <p:sldId id="376" r:id="rId20"/>
    <p:sldId id="379" r:id="rId21"/>
    <p:sldId id="380" r:id="rId22"/>
    <p:sldId id="381" r:id="rId23"/>
  </p:sldIdLst>
  <p:sldSz cx="9144000" cy="5143500" type="screen16x9"/>
  <p:notesSz cx="6810375" cy="99425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2">
          <p15:clr>
            <a:srgbClr val="A4A3A4"/>
          </p15:clr>
        </p15:guide>
        <p15:guide id="4" pos="214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124192"/>
    <a:srgbClr val="000000"/>
    <a:srgbClr val="68717A"/>
    <a:srgbClr val="A8B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501" autoAdjust="0"/>
  </p:normalViewPr>
  <p:slideViewPr>
    <p:cSldViewPr snapToGrid="0">
      <p:cViewPr varScale="1">
        <p:scale>
          <a:sx n="116" d="100"/>
          <a:sy n="116" d="100"/>
        </p:scale>
        <p:origin x="684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366" y="54"/>
      </p:cViewPr>
      <p:guideLst>
        <p:guide orient="horz" pos="2880"/>
        <p:guide pos="2160"/>
        <p:guide orient="horz" pos="3132"/>
        <p:guide pos="2145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574CE-D62D-4F12-8BD2-71A42FDD98B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55FF05C4-983A-477D-AECE-F395B9E56A23}" type="pres">
      <dgm:prSet presAssocID="{376574CE-D62D-4F12-8BD2-71A42FDD98B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7BE3AA3B-E77A-4272-9DE4-32471E57B060}" type="presOf" srcId="{376574CE-D62D-4F12-8BD2-71A42FDD98B4}" destId="{55FF05C4-983A-477D-AECE-F395B9E56A2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A1A956-FBA6-4D44-9717-88B588F88EA2}" type="datetimeFigureOut">
              <a:rPr lang="en-US"/>
              <a:pPr>
                <a:defRPr/>
              </a:pPr>
              <a:t>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B7DA75-3119-461F-BBD9-15CADFA28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98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2CF6B7E-5EE0-4686-A335-20EF82FA6D28}" type="datetimeFigureOut">
              <a:rPr lang="en-US"/>
              <a:pPr>
                <a:defRPr/>
              </a:pPr>
              <a:t>1/6/2016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C2616F-011D-47B3-A2C1-4E16F1199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92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smtClean="0">
              <a:ea typeface="ヒラギノ角ゴ Pro W3"/>
              <a:cs typeface="ヒラギノ角ゴ Pro W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F1E334-DD0D-44F1-B379-F6C65B92AF5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5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Command to fetch history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git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 log --pretty=format:%h:%cd:%s --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shortstat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 --date=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iso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rPr>
              <a:t>-strict --reverse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1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https://www.schoolofhaskell.com/user/imalsogreg/functional-programming-elevator-pitch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https://www.schoolofhaskell.com/user/imalsogreg/functional-programming-elevator-pitch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8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http://benlakey.com/2015/04/12/unix-philosophy/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9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http://www.joshbarczak.com/blog/?p=580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http://benlakey.com/2015/04/12/unix-philosophy/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75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http://benlakey.com/2015/04/12/unix-philosophy/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1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http://benlakey.com/2015/04/12/unix-philosophy/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0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noProof="0" dirty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2363" y="563044"/>
            <a:ext cx="8244000" cy="2253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  <a:latin typeface="+mj-lt"/>
              </a:defRPr>
            </a:lvl1pPr>
          </a:lstStyle>
          <a:p>
            <a:pPr eaLnBrk="1" hangingPunct="1"/>
            <a:r>
              <a:rPr lang="en-US" dirty="0" smtClean="0">
                <a:ea typeface="ヒラギノ角ゴ Pro W3"/>
                <a:cs typeface="ヒラギノ角ゴ Pro W3"/>
              </a:rPr>
              <a:t>main headline in</a:t>
            </a:r>
            <a:br>
              <a:rPr lang="en-US" dirty="0" smtClean="0">
                <a:ea typeface="ヒラギノ角ゴ Pro W3"/>
                <a:cs typeface="ヒラギノ角ゴ Pro W3"/>
              </a:rPr>
            </a:br>
            <a:r>
              <a:rPr lang="en-US" dirty="0" smtClean="0">
                <a:ea typeface="ヒラギノ角ゴ Pro W3"/>
                <a:cs typeface="ヒラギノ角ゴ Pro W3"/>
              </a:rPr>
              <a:t>lower case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276" y="2659314"/>
            <a:ext cx="8243887" cy="1697037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sz="1800" dirty="0" smtClean="0"/>
              <a:t>Supporting headline in sentence case here</a:t>
            </a:r>
          </a:p>
          <a:p>
            <a:pPr eaLnBrk="1" hangingPunct="1">
              <a:defRPr/>
            </a:pPr>
            <a:r>
              <a:rPr lang="en-US" sz="1800" dirty="0" smtClean="0"/>
              <a:t>Author/Presenter</a:t>
            </a:r>
          </a:p>
          <a:p>
            <a:pPr eaLnBrk="1" hangingPunct="1">
              <a:defRPr/>
            </a:pPr>
            <a:r>
              <a:rPr lang="en-GB" sz="1800" dirty="0" smtClean="0"/>
              <a:t>DD-MM-YYYY</a:t>
            </a:r>
            <a:endParaRPr lang="en-GB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5822" y="304709"/>
            <a:ext cx="1492189" cy="247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0" y="39903"/>
            <a:ext cx="1567485" cy="660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Blu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5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noProof="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 smtClean="0">
                <a:solidFill>
                  <a:schemeClr val="bg2"/>
                </a:solidFill>
                <a:latin typeface="+mn-lt"/>
                <a:cs typeface="Arial" charset="0"/>
              </a:rPr>
              <a:t>© Nokia Solutions and Networks 2014</a:t>
            </a:r>
            <a:endParaRPr lang="en-US" sz="800" noProof="0" dirty="0">
              <a:solidFill>
                <a:schemeClr val="bg2"/>
              </a:solidFill>
              <a:latin typeface="+mn-lt"/>
              <a:cs typeface="Arial" charset="0"/>
            </a:endParaRPr>
          </a:p>
        </p:txBody>
      </p:sp>
      <p:sp>
        <p:nvSpPr>
          <p:cNvPr id="31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/>
            <a:r>
              <a:rPr lang="en-US" noProof="0" dirty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5" r:id="rId2"/>
    <p:sldLayoutId id="2147483804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6155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880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1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Core and background </a:t>
            </a:r>
            <a:r>
              <a:rPr lang="en-GB" sz="500" b="1" dirty="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colors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2800" y="4644000"/>
            <a:ext cx="5048250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 smtClean="0">
                <a:solidFill>
                  <a:schemeClr val="bg1"/>
                </a:solidFill>
                <a:latin typeface="+mn-lt"/>
                <a:cs typeface="Arial" charset="0"/>
              </a:rPr>
              <a:t>© Nokia Solutions</a:t>
            </a:r>
            <a:r>
              <a:rPr lang="en-US" sz="800" baseline="0" noProof="0" dirty="0" smtClean="0">
                <a:solidFill>
                  <a:schemeClr val="bg1"/>
                </a:solidFill>
                <a:latin typeface="+mn-lt"/>
                <a:cs typeface="Arial" charset="0"/>
              </a:rPr>
              <a:t> and Networks</a:t>
            </a:r>
            <a:r>
              <a:rPr lang="en-US" sz="800" noProof="0" dirty="0" smtClean="0">
                <a:solidFill>
                  <a:schemeClr val="bg1"/>
                </a:solidFill>
                <a:latin typeface="+mn-lt"/>
                <a:cs typeface="Arial" charset="0"/>
              </a:rPr>
              <a:t> 2014</a:t>
            </a:r>
            <a:endParaRPr lang="en-US" sz="800" noProof="0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2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432000" y="4789425"/>
            <a:ext cx="50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noProof="0" dirty="0" smtClean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800" b="1" kern="1200">
          <a:solidFill>
            <a:schemeClr val="tx2"/>
          </a:solidFill>
          <a:latin typeface="+mj-lt"/>
          <a:ea typeface="ヒラギノ角ゴ Pro W3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4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2.jpg"/><Relationship Id="rId17" Type="http://schemas.openxmlformats.org/officeDocument/2006/relationships/image" Target="../media/image57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1.jp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5.jpg"/><Relationship Id="rId10" Type="http://schemas.openxmlformats.org/officeDocument/2006/relationships/image" Target="../media/image50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49.jpg"/><Relationship Id="rId1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bartoszmilewski.com/2011/07/11/monads-in-c/" TargetMode="External"/><Relationship Id="rId3" Type="http://schemas.openxmlformats.org/officeDocument/2006/relationships/hyperlink" Target="http://blog.codinghorror.com/" TargetMode="External"/><Relationship Id="rId7" Type="http://schemas.openxmlformats.org/officeDocument/2006/relationships/hyperlink" Target="http://adit.io/posts/2013-04-17-functors,_applicatives,_and_monads_in_picture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annel9.msdn.com/Events/GoingNative" TargetMode="External"/><Relationship Id="rId11" Type="http://schemas.openxmlformats.org/officeDocument/2006/relationships/hyperlink" Target="https://github.com/isocpp/CppCoreGuidelines" TargetMode="External"/><Relationship Id="rId5" Type="http://schemas.openxmlformats.org/officeDocument/2006/relationships/hyperlink" Target="http://herbsutter.com/" TargetMode="External"/><Relationship Id="rId10" Type="http://schemas.openxmlformats.org/officeDocument/2006/relationships/hyperlink" Target="http://martinfowler.com/articles/mocksArentStubs.html" TargetMode="External"/><Relationship Id="rId4" Type="http://schemas.openxmlformats.org/officeDocument/2006/relationships/hyperlink" Target="http://book.realworldhaskell.org/read/" TargetMode="External"/><Relationship Id="rId9" Type="http://schemas.openxmlformats.org/officeDocument/2006/relationships/hyperlink" Target="http://www.extremeprogramming.org/mor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ヒラギノ角ゴ Pro W3"/>
                <a:cs typeface="ヒラギノ角ゴ Pro W3"/>
              </a:rPr>
              <a:t>Simple design, clean code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sz="1800" dirty="0" smtClean="0"/>
              <a:t>Keep things simple, strive for better life</a:t>
            </a:r>
          </a:p>
          <a:p>
            <a:pPr eaLnBrk="1" hangingPunct="1">
              <a:defRPr/>
            </a:pPr>
            <a:r>
              <a:rPr lang="en-US" sz="1800" dirty="0" smtClean="0"/>
              <a:t>Fei Yan</a:t>
            </a:r>
          </a:p>
          <a:p>
            <a:pPr eaLnBrk="1" hangingPunct="1">
              <a:defRPr/>
            </a:pPr>
            <a:r>
              <a:rPr lang="en-GB" sz="1800" dirty="0" smtClean="0"/>
              <a:t>05-01-2016</a:t>
            </a:r>
            <a:endParaRPr lang="en-GB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Keep short cycle as possible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3" y="858644"/>
            <a:ext cx="3163887" cy="3786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580" y="858643"/>
            <a:ext cx="3539639" cy="378692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019515" y="2427550"/>
            <a:ext cx="284950" cy="21637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Emergent design/test with discipline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" y="858644"/>
            <a:ext cx="3627521" cy="3149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874" y="858644"/>
            <a:ext cx="3444110" cy="144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18" y="2289533"/>
            <a:ext cx="3343266" cy="173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984" y="858644"/>
            <a:ext cx="3387814" cy="3149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264" y="4107180"/>
            <a:ext cx="8001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Refactoring continually once enough tests are added against interfaces</a:t>
            </a:r>
          </a:p>
          <a:p>
            <a:r>
              <a:rPr lang="en-US" sz="1400" dirty="0" smtClean="0">
                <a:latin typeface="+mn-lt"/>
              </a:rPr>
              <a:t>Refactoring shall only change the 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276894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Core principles in large adoption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998220"/>
            <a:ext cx="7490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n-lt"/>
              </a:rPr>
              <a:t>SOLID principle for OO system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+mn-lt"/>
              </a:rPr>
              <a:t>Single responsibility principle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+mn-lt"/>
              </a:rPr>
              <a:t>Open closed principle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+mn-lt"/>
              </a:rPr>
              <a:t>Liskov</a:t>
            </a:r>
            <a:r>
              <a:rPr lang="en-US" sz="1400" dirty="0" smtClean="0">
                <a:latin typeface="+mn-lt"/>
              </a:rPr>
              <a:t> substitution principle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+mn-lt"/>
              </a:rPr>
              <a:t>Interface Segregation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+mn-lt"/>
              </a:rPr>
              <a:t>Dependency Inversion</a:t>
            </a:r>
            <a:endParaRPr lang="en-US" sz="1400" dirty="0">
              <a:latin typeface="+mn-lt"/>
            </a:endParaRPr>
          </a:p>
          <a:p>
            <a:pPr lvl="1"/>
            <a:endParaRPr lang="en-US" sz="1400" dirty="0" smtClean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+mn-lt"/>
              </a:rPr>
              <a:t>Porgram</a:t>
            </a:r>
            <a:r>
              <a:rPr lang="en-US" sz="2000" dirty="0" smtClean="0"/>
              <a:t> to interface, not implementation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+mn-lt"/>
              </a:rPr>
              <a:t>Beyond abstract </a:t>
            </a:r>
            <a:r>
              <a:rPr lang="en-US" sz="1400" dirty="0" smtClean="0">
                <a:latin typeface="+mn-lt"/>
              </a:rPr>
              <a:t>class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+mn-lt"/>
              </a:rPr>
              <a:t>Duck typing system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+mn-lt"/>
              </a:rPr>
              <a:t>Functions can also be interfaces</a:t>
            </a:r>
            <a:endParaRPr lang="en-US" sz="1400" dirty="0">
              <a:latin typeface="+mn-lt"/>
            </a:endParaRPr>
          </a:p>
          <a:p>
            <a:endParaRPr lang="en-US" sz="1400" dirty="0" smtClean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49" y="994219"/>
            <a:ext cx="1552451" cy="1961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19" y="2951415"/>
            <a:ext cx="3992881" cy="2080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4186434"/>
            <a:ext cx="5189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Interface is more abstraction of behaviors than names, to some extent</a:t>
            </a:r>
          </a:p>
        </p:txBody>
      </p:sp>
    </p:spTree>
    <p:extLst>
      <p:ext uri="{BB962C8B-B14F-4D97-AF65-F5344CB8AC3E}">
        <p14:creationId xmlns:p14="http://schemas.microsoft.com/office/powerpoint/2010/main" val="38935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Go functional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58644"/>
            <a:ext cx="3534445" cy="1975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633" y="859826"/>
            <a:ext cx="3532899" cy="850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45" y="1890228"/>
            <a:ext cx="4865136" cy="2448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32000" y="2693572"/>
            <a:ext cx="3656013" cy="1645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45" y="858644"/>
            <a:ext cx="1265620" cy="8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8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Filters for black/white list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858645"/>
            <a:ext cx="5866249" cy="32961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2000" y="4241250"/>
            <a:ext cx="838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High order functions are better and more general, but hard to construct due to limitation of C++11</a:t>
            </a:r>
          </a:p>
          <a:p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Few duplication seems good enough yet and simpler!</a:t>
            </a: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411" y="858644"/>
            <a:ext cx="6120020" cy="3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Don’t reinvent the wheels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2530754"/>
            <a:ext cx="17145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13" y="758078"/>
            <a:ext cx="2057400" cy="2354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000" y="110551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http://blog.codinghorror.com/dont-reinvent-the-wheel-unless-you-plan-on-learning-more-about-wheels/</a:t>
            </a:r>
            <a:endParaRPr lang="en-US" dirty="0" smtClean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02" y="2530754"/>
            <a:ext cx="1807339" cy="2247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313" y="3177110"/>
            <a:ext cx="3590466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Unix philosophy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513" y="1089660"/>
            <a:ext cx="81786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n-lt"/>
              </a:rPr>
              <a:t>Do one thing and do it well – </a:t>
            </a:r>
            <a:r>
              <a:rPr lang="en-US" sz="2000" dirty="0" smtClean="0"/>
              <a:t>McIlroy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+mn-lt"/>
              </a:rPr>
              <a:t>Small and beautiful honors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+mn-lt"/>
              </a:rPr>
              <a:t>NPM-module basics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endParaRPr lang="en-US" sz="14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n-lt"/>
              </a:rPr>
              <a:t>K.I.S.S and 17 rules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+mn-lt"/>
              </a:rPr>
              <a:t>By Eric S. Raymond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+mn-lt"/>
              </a:rPr>
              <a:t>Extending to various guidelines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200" dirty="0" smtClean="0">
                <a:latin typeface="+mn-lt"/>
              </a:rPr>
              <a:t>Modularity/clarity/separation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200" dirty="0" smtClean="0">
                <a:latin typeface="+mn-lt"/>
              </a:rPr>
              <a:t>Composition/Representation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200" dirty="0" smtClean="0">
                <a:latin typeface="+mn-lt"/>
              </a:rPr>
              <a:t>Lest surprise/Silence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1200" dirty="0" smtClean="0">
                <a:latin typeface="+mn-lt"/>
              </a:rPr>
              <a:t>Etc…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9" y="1832900"/>
            <a:ext cx="6904762" cy="13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746" y="1409161"/>
            <a:ext cx="4536100" cy="1188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13" y="2586491"/>
            <a:ext cx="1945957" cy="2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8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Performance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48" y="736602"/>
            <a:ext cx="5084545" cy="3396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58644"/>
            <a:ext cx="2273986" cy="1514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833" y="2614321"/>
            <a:ext cx="3590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 an excuse of being sloppy!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+mn-lt"/>
              </a:rPr>
              <a:t>Measure by testing/profiling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+mn-lt"/>
              </a:rPr>
              <a:t>Don’t copy large objects!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+mn-lt"/>
              </a:rPr>
              <a:t>Make algorithm simple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+mn-lt"/>
              </a:rPr>
              <a:t>Select the best trade-offs</a:t>
            </a:r>
          </a:p>
        </p:txBody>
      </p:sp>
    </p:spTree>
    <p:extLst>
      <p:ext uri="{BB962C8B-B14F-4D97-AF65-F5344CB8AC3E}">
        <p14:creationId xmlns:p14="http://schemas.microsoft.com/office/powerpoint/2010/main" val="291746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Suggested reading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513" y="1089660"/>
            <a:ext cx="8178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v"/>
            </a:pPr>
            <a:endParaRPr lang="en-US" sz="14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+mn-lt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03523222"/>
              </p:ext>
            </p:extLst>
          </p:nvPr>
        </p:nvGraphicFramePr>
        <p:xfrm>
          <a:off x="417513" y="858644"/>
          <a:ext cx="8229600" cy="374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959" y="2758864"/>
            <a:ext cx="1396047" cy="17145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2758865"/>
            <a:ext cx="1331512" cy="1714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863009"/>
            <a:ext cx="1348740" cy="17165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17" y="843051"/>
            <a:ext cx="1191523" cy="172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59" y="858644"/>
            <a:ext cx="1363721" cy="17184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77" y="2731197"/>
            <a:ext cx="1351626" cy="17145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93" y="2736054"/>
            <a:ext cx="1385594" cy="17161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77" y="857188"/>
            <a:ext cx="1126906" cy="17161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20" y="843051"/>
            <a:ext cx="1326624" cy="1722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18" y="2758864"/>
            <a:ext cx="1349342" cy="16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More references…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000" y="858644"/>
            <a:ext cx="8178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n-lt"/>
              </a:rPr>
              <a:t>Blogs/Videos/Talks</a:t>
            </a:r>
            <a:endParaRPr lang="en-US" sz="2000" dirty="0" smtClean="0">
              <a:latin typeface="+mn-lt"/>
              <a:hlinkClick r:id="rId3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+mn-lt"/>
                <a:hlinkClick r:id="rId3"/>
              </a:rPr>
              <a:t>Clean coder blog</a:t>
            </a:r>
            <a:endParaRPr lang="en-US" sz="1400" dirty="0">
              <a:latin typeface="+mn-lt"/>
              <a:hlinkClick r:id="rId3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+mn-lt"/>
                <a:hlinkClick r:id="rId3"/>
              </a:rPr>
              <a:t>Coding Horror by Jeff Atwood</a:t>
            </a:r>
            <a:endParaRPr lang="en-US" sz="1400" dirty="0" smtClean="0"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latin typeface="+mn-lt"/>
                <a:hlinkClick r:id="rId4"/>
              </a:rPr>
              <a:t>Real world Haskell, on line version</a:t>
            </a:r>
            <a:endParaRPr lang="en-US" sz="1400" dirty="0"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latin typeface="+mn-lt"/>
                <a:hlinkClick r:id="rId5"/>
              </a:rPr>
              <a:t>Herb Suter on software development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latin typeface="+mn-lt"/>
                <a:hlinkClick r:id="rId6"/>
              </a:rPr>
              <a:t>NDC channel on </a:t>
            </a:r>
            <a:r>
              <a:rPr lang="en-US" sz="1400" dirty="0" err="1">
                <a:latin typeface="+mn-lt"/>
                <a:hlinkClick r:id="rId6"/>
              </a:rPr>
              <a:t>vimeo</a:t>
            </a:r>
            <a:r>
              <a:rPr lang="en-US" sz="1400" dirty="0">
                <a:latin typeface="+mn-lt"/>
                <a:hlinkClick r:id="rId6"/>
              </a:rPr>
              <a:t> – new developers conference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latin typeface="+mn-lt"/>
                <a:hlinkClick r:id="rId6"/>
              </a:rPr>
              <a:t>C++ references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latin typeface="+mn-lt"/>
                <a:hlinkClick r:id="rId6"/>
              </a:rPr>
              <a:t>MSDN channel9: going native </a:t>
            </a:r>
            <a:r>
              <a:rPr lang="en-US" sz="1400" dirty="0" err="1">
                <a:latin typeface="+mn-lt"/>
                <a:hlinkClick r:id="rId6"/>
              </a:rPr>
              <a:t>subchannel</a:t>
            </a:r>
            <a:r>
              <a:rPr lang="en-US" sz="1400" dirty="0">
                <a:latin typeface="+mn-lt"/>
                <a:hlinkClick r:id="rId6"/>
              </a:rPr>
              <a:t> </a:t>
            </a:r>
            <a:endParaRPr lang="en-US" sz="1400" dirty="0" smtClean="0">
              <a:latin typeface="+mn-lt"/>
            </a:endParaRPr>
          </a:p>
          <a:p>
            <a:pPr lvl="1"/>
            <a:endParaRPr lang="en-US" sz="1400" dirty="0" smtClean="0">
              <a:latin typeface="+mn-lt"/>
            </a:endParaRPr>
          </a:p>
          <a:p>
            <a:pPr marL="3429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n-lt"/>
              </a:rPr>
              <a:t>FP/Testing/</a:t>
            </a:r>
            <a:r>
              <a:rPr lang="en-US" sz="2000" dirty="0" err="1" smtClean="0">
                <a:latin typeface="+mn-lt"/>
              </a:rPr>
              <a:t>etc</a:t>
            </a:r>
            <a:endParaRPr lang="en-US" sz="2000" dirty="0"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err="1">
                <a:latin typeface="+mn-lt"/>
                <a:hlinkClick r:id="rId7"/>
              </a:rPr>
              <a:t>Functors</a:t>
            </a:r>
            <a:r>
              <a:rPr lang="en-US" sz="1400" dirty="0">
                <a:latin typeface="+mn-lt"/>
                <a:hlinkClick r:id="rId7"/>
              </a:rPr>
              <a:t>, </a:t>
            </a:r>
            <a:r>
              <a:rPr lang="en-US" sz="1400" dirty="0" err="1">
                <a:latin typeface="+mn-lt"/>
                <a:hlinkClick r:id="rId7"/>
              </a:rPr>
              <a:t>applicatives</a:t>
            </a:r>
            <a:r>
              <a:rPr lang="en-US" sz="1400" dirty="0">
                <a:latin typeface="+mn-lt"/>
                <a:hlinkClick r:id="rId7"/>
              </a:rPr>
              <a:t> and monads in picture</a:t>
            </a:r>
            <a:endParaRPr lang="en-US" sz="1400" dirty="0"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latin typeface="+mn-lt"/>
                <a:hlinkClick r:id="rId8"/>
              </a:rPr>
              <a:t>Monads in C++ by Bartosz </a:t>
            </a:r>
            <a:r>
              <a:rPr lang="en-US" sz="1400" dirty="0" err="1">
                <a:latin typeface="+mn-lt"/>
                <a:hlinkClick r:id="rId8"/>
              </a:rPr>
              <a:t>Milewski</a:t>
            </a:r>
            <a:endParaRPr lang="en-US" sz="1400" dirty="0"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>
                <a:latin typeface="+mn-lt"/>
                <a:hlinkClick r:id="rId9"/>
              </a:rPr>
              <a:t>Bandit - human friendly unit testing for C++</a:t>
            </a:r>
            <a:r>
              <a:rPr lang="en-US" sz="1400" dirty="0" smtClean="0">
                <a:latin typeface="+mn-lt"/>
                <a:hlinkClick r:id="rId9"/>
              </a:rPr>
              <a:t>11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+mn-lt"/>
                <a:hlinkClick r:id="rId10"/>
              </a:rPr>
              <a:t>Martin Fowler – Mocks aren’t stubs</a:t>
            </a:r>
            <a:endParaRPr lang="en-US" sz="1400" dirty="0" smtClean="0">
              <a:latin typeface="+mn-lt"/>
              <a:hlinkClick r:id="rId9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+mn-lt"/>
                <a:hlinkClick r:id="rId9"/>
              </a:rPr>
              <a:t>Extreme programming </a:t>
            </a:r>
            <a:endParaRPr lang="en-US" sz="1400" dirty="0" smtClean="0"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+mn-lt"/>
                <a:hlinkClick r:id="rId11"/>
              </a:rPr>
              <a:t>C++ core guidelines</a:t>
            </a:r>
            <a:endParaRPr lang="en-US" sz="14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Clean =&gt; </a:t>
            </a:r>
            <a:r>
              <a:rPr lang="en-US" sz="2800" dirty="0" smtClean="0"/>
              <a:t>Simple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88" y="1138237"/>
            <a:ext cx="3819525" cy="2867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1138237"/>
            <a:ext cx="3823446" cy="2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858644"/>
            <a:ext cx="7239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8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K.I.S.S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49" y="858644"/>
            <a:ext cx="5654464" cy="3688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858644"/>
            <a:ext cx="2378630" cy="19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3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D.R.Y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58644"/>
            <a:ext cx="5852160" cy="32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86762"/>
            <a:ext cx="8229600" cy="289622"/>
          </a:xfrm>
        </p:spPr>
        <p:txBody>
          <a:bodyPr anchor="ctr"/>
          <a:lstStyle/>
          <a:p>
            <a:r>
              <a:rPr lang="en-US" sz="2800" dirty="0" smtClean="0"/>
              <a:t>Evolution of structure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32000" y="5086309"/>
            <a:ext cx="6080400" cy="122400"/>
          </a:xfrm>
        </p:spPr>
        <p:txBody>
          <a:bodyPr/>
          <a:lstStyle/>
          <a:p>
            <a:pPr algn="l"/>
            <a:r>
              <a:rPr lang="en-US" noProof="0" dirty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514" y="614484"/>
            <a:ext cx="2438095" cy="33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42" y="614484"/>
            <a:ext cx="2625671" cy="4756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614484"/>
            <a:ext cx="2352381" cy="245714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691550" y="2672037"/>
            <a:ext cx="284950" cy="21637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accent4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53972" y="2063373"/>
            <a:ext cx="284950" cy="21637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1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OO abstraction for behaviors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858644"/>
            <a:ext cx="3964197" cy="2075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9" y="858643"/>
            <a:ext cx="4639902" cy="3696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9" y="2942291"/>
            <a:ext cx="3964197" cy="1612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0" y="3181990"/>
            <a:ext cx="247838" cy="307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20" y="1404218"/>
            <a:ext cx="247838" cy="30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858644"/>
            <a:ext cx="5878225" cy="2791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Template specialization for static polymorphism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003" y="2344295"/>
            <a:ext cx="4575110" cy="20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1" y="858644"/>
            <a:ext cx="4315260" cy="3023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Favor </a:t>
            </a:r>
            <a:r>
              <a:rPr lang="en-US" sz="2800" dirty="0"/>
              <a:t>composition over inheritance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34" y="858644"/>
            <a:ext cx="2287463" cy="30234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1999" y="3861153"/>
            <a:ext cx="82151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Because inheritance exposes a subclass to details of its parent's implementation, it's often said that </a:t>
            </a:r>
            <a:r>
              <a:rPr lang="en-US" b="1" dirty="0">
                <a:solidFill>
                  <a:srgbClr val="25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'inheritance breaks </a:t>
            </a:r>
            <a:r>
              <a:rPr lang="en-US" b="1" dirty="0" smtClean="0">
                <a:solidFill>
                  <a:srgbClr val="25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encapsulation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8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9400"/>
            <a:ext cx="8229600" cy="579244"/>
          </a:xfrm>
        </p:spPr>
        <p:txBody>
          <a:bodyPr anchor="ctr"/>
          <a:lstStyle/>
          <a:p>
            <a:r>
              <a:rPr lang="en-US" sz="2800" dirty="0" smtClean="0"/>
              <a:t>Test public interface intensively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smtClean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 smtClean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858644"/>
            <a:ext cx="5054400" cy="3525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78" y="858644"/>
            <a:ext cx="3480435" cy="2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_PPT_Temp_Arial_Macro_Free_v52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Arial_Macro_Free_v51" id="{8D803308-784A-4915-9600-984AB2AA7C57}" vid="{40DA430F-9525-450C-A1C3-970D65CC2B3B}"/>
    </a:ext>
  </a:extLst>
</a:theme>
</file>

<file path=ppt/theme/theme2.xml><?xml version="1.0" encoding="utf-8"?>
<a:theme xmlns:a="http://schemas.openxmlformats.org/drawingml/2006/main" name="Nokia Master Blue Background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Arial_Macro_Free_v51" id="{8D803308-784A-4915-9600-984AB2AA7C57}" vid="{4A425527-96A3-4A84-9E4D-BF967562125A}"/>
    </a:ext>
  </a:extLst>
</a:theme>
</file>

<file path=ppt/theme/theme3.xml><?xml version="1.0" encoding="utf-8"?>
<a:theme xmlns:a="http://schemas.openxmlformats.org/drawingml/2006/main" name="Final Slide">
  <a:themeElements>
    <a:clrScheme name="Custom 18">
      <a:dk1>
        <a:srgbClr val="124191"/>
      </a:dk1>
      <a:lt1>
        <a:srgbClr val="FFFFFF"/>
      </a:lt1>
      <a:dk2>
        <a:srgbClr val="FFFFFF"/>
      </a:dk2>
      <a:lt2>
        <a:srgbClr val="687170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T_PPT_Temp_Arial_Macro_Free_v51" id="{8D803308-784A-4915-9600-984AB2AA7C57}" vid="{390ADDEA-1B99-4A1B-B179-A2DD6FC1886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NET_PPT_Temp_Arial_Macro_Free_v53</Template>
  <TotalTime>0</TotalTime>
  <Words>503</Words>
  <Application>Microsoft Office PowerPoint</Application>
  <PresentationFormat>On-screen Show (16:9)</PresentationFormat>
  <Paragraphs>116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Lucida Grande</vt:lpstr>
      <vt:lpstr>ヒラギノ角ゴ Pro W3</vt:lpstr>
      <vt:lpstr>Arial</vt:lpstr>
      <vt:lpstr>Calibri</vt:lpstr>
      <vt:lpstr>Wingdings</vt:lpstr>
      <vt:lpstr>NET_PPT_Temp_Arial_Macro_Free_v52</vt:lpstr>
      <vt:lpstr>Nokia Master Blue Background</vt:lpstr>
      <vt:lpstr>Final Slide</vt:lpstr>
      <vt:lpstr>PowerPoint Presentation</vt:lpstr>
      <vt:lpstr>Clean =&gt; Simple</vt:lpstr>
      <vt:lpstr>K.I.S.S</vt:lpstr>
      <vt:lpstr>D.R.Y</vt:lpstr>
      <vt:lpstr>Evolution of structure</vt:lpstr>
      <vt:lpstr>OO abstraction for behaviors</vt:lpstr>
      <vt:lpstr>Template specialization for static polymorphism</vt:lpstr>
      <vt:lpstr>Favor composition over inheritance</vt:lpstr>
      <vt:lpstr>Test public interface intensively</vt:lpstr>
      <vt:lpstr>Keep short cycle as possible</vt:lpstr>
      <vt:lpstr>Emergent design/test with discipline</vt:lpstr>
      <vt:lpstr>Core principles in large adoption</vt:lpstr>
      <vt:lpstr>Go functional</vt:lpstr>
      <vt:lpstr>Filters for black/white list</vt:lpstr>
      <vt:lpstr>Don’t reinvent the wheels</vt:lpstr>
      <vt:lpstr>Unix philosophy</vt:lpstr>
      <vt:lpstr>Performance</vt:lpstr>
      <vt:lpstr>Suggested reading</vt:lpstr>
      <vt:lpstr>More references…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2016-01-04T07:13:57Z</dcterms:created>
  <dcterms:modified xsi:type="dcterms:W3CDTF">2016-01-06T06:47:41Z</dcterms:modified>
</cp:coreProperties>
</file>